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ileron Heavy" panose="020B0604020202020204" charset="-18"/>
      <p:regular r:id="rId25"/>
    </p:embeddedFont>
    <p:embeddedFont>
      <p:font typeface="Aileron Heavy Bold" panose="020B0604020202020204" charset="-18"/>
      <p:regular r:id="rId26"/>
    </p:embeddedFont>
    <p:embeddedFont>
      <p:font typeface="Aileron Regular" panose="020B0604020202020204" charset="-18"/>
      <p:regular r:id="rId27"/>
    </p:embeddedFont>
    <p:embeddedFont>
      <p:font typeface="Aileron Regular Bold" panose="020B0604020202020204" charset="-18"/>
      <p:regular r:id="rId28"/>
    </p:embeddedFont>
    <p:embeddedFont>
      <p:font typeface="Aileron Regular Italics" panose="020B0604020202020204" charset="-18"/>
      <p:regular r:id="rId29"/>
    </p:embeddedFont>
    <p:embeddedFont>
      <p:font typeface="Arimo Italics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Inknut Antiqua Medium Bold" panose="020B0604020202020204" charset="-18"/>
      <p:regular r:id="rId35"/>
    </p:embeddedFont>
    <p:embeddedFont>
      <p:font typeface="Muli Bold Bold" panose="020B0604020202020204" charset="-18"/>
      <p:regular r:id="rId36"/>
    </p:embeddedFont>
    <p:embeddedFont>
      <p:font typeface="Muli Regular" panose="020B0604020202020204" charset="-18"/>
      <p:regular r:id="rId37"/>
    </p:embeddedFont>
    <p:embeddedFont>
      <p:font typeface="Space Mono" panose="020B0604020202020204" charset="-18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2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Slobodan pristup u ovom kontekstu znači trajno slobodan od bilo kakvih ograničenja i postavljanja uvjeta za pristup i korištenje. Prema definiciji otvorenog pristupa, on podrazumijeva supostojanje sloboda pristupa i korištenja. </a:t>
            </a:r>
            <a:br>
              <a:rPr lang="en-US"/>
            </a:br>
            <a:r>
              <a:rPr lang="en-US"/>
              <a:t>Definicija otvorenog pristupa dolazi iz Hrvatske deklaracije otvorenom pristupu, koja je jedan od rijetkih dokumenata koji reguliraju otvorenu znanost, iako samo na deklarativnoj razini.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Europska komisija državama članicama ovim preporukama nalaže donošenje politika u cilju ostvarivanja otvorenog pristupa i formiranja europskog istraživačkog prostora, a regulira: otvoreni pristup znanstvenim publikacijama, Upravljanje istraživačkim podacima (uključujući otvoren pristup), čuvanje i ponovnu uporabu znanstvenih informacija, infrastrukture za otvorenu znanost, Vještine i kompetencije (istraživača i osoblja akademskih institucija u pogledu znanstvenih informacija), poticaje i nagrade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hyperlink" Target="https://research.cbs.dk/en/" TargetMode="External"/><Relationship Id="rId12" Type="http://schemas.openxmlformats.org/officeDocument/2006/relationships/image" Target="../media/image1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29.svg"/><Relationship Id="rId4" Type="http://schemas.openxmlformats.org/officeDocument/2006/relationships/image" Target="../media/image24.svg"/><Relationship Id="rId9" Type="http://schemas.openxmlformats.org/officeDocument/2006/relationships/image" Target="../media/image28.png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hyperlink" Target="https://v2.sherpa.ac.uk/id/publication/24799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hyperlink" Target="https://v2.sherpa.ac.uk/id/publication/16837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v2.sherpa.ac.uk/id/publication/2104" TargetMode="External"/><Relationship Id="rId4" Type="http://schemas.openxmlformats.org/officeDocument/2006/relationships/image" Target="../media/image15.svg"/><Relationship Id="rId9" Type="http://schemas.openxmlformats.org/officeDocument/2006/relationships/image" Target="../media/image37.svg"/><Relationship Id="rId14" Type="http://schemas.openxmlformats.org/officeDocument/2006/relationships/hyperlink" Target="https://v2.sherpa.ac.uk/id/publication/1694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epozitorij.efst.unist.hr/" TargetMode="External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2.sherpa.ac.uk/id/publication/16941?template=romeo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science/article/abs/pii/S0019850111002331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5rVH1KGBCY" TargetMode="External"/><Relationship Id="rId4" Type="http://schemas.openxmlformats.org/officeDocument/2006/relationships/hyperlink" Target="https://www.youtube.com/watch?v=L5rVH1KGBCY&amp;t=105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98918" y="609475"/>
            <a:ext cx="2151110" cy="2000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05200" y="-1161387"/>
            <a:ext cx="2151110" cy="2000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1139" y="8986654"/>
            <a:ext cx="2151110" cy="20005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55209" y="1332320"/>
            <a:ext cx="2599946" cy="10659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88667" y="3140243"/>
            <a:ext cx="2692088" cy="11037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1139" y="6701427"/>
            <a:ext cx="2151110" cy="20005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36693" y="5223753"/>
            <a:ext cx="5551307" cy="20609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134370" y="7632694"/>
            <a:ext cx="3431316" cy="21385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57563" y="1432742"/>
            <a:ext cx="10876908" cy="388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43"/>
              </a:lnSpc>
            </a:pPr>
            <a:r>
              <a:rPr lang="en-US" sz="13767" spc="-137" dirty="0" err="1">
                <a:solidFill>
                  <a:srgbClr val="FFFFFF"/>
                </a:solidFill>
                <a:latin typeface="Aileron Heavy"/>
              </a:rPr>
              <a:t>Otvoreni</a:t>
            </a:r>
            <a:r>
              <a:rPr lang="en-US" sz="13767" spc="-137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13767" spc="-137" dirty="0" err="1">
                <a:solidFill>
                  <a:srgbClr val="FFFFFF"/>
                </a:solidFill>
                <a:latin typeface="Aileron Heavy"/>
              </a:rPr>
              <a:t>pristup</a:t>
            </a:r>
            <a:r>
              <a:rPr lang="en-US" sz="13767" spc="-137" dirty="0">
                <a:solidFill>
                  <a:srgbClr val="FFFFFF"/>
                </a:solidFill>
                <a:latin typeface="Aileron Heavy"/>
              </a:rPr>
              <a:t> (OA)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1509" y="5869717"/>
            <a:ext cx="7401975" cy="366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ileron Regular"/>
              </a:rPr>
              <a:t>Ljiljana Poljak </a:t>
            </a:r>
            <a:r>
              <a:rPr lang="en-US" sz="5200" dirty="0" err="1">
                <a:solidFill>
                  <a:srgbClr val="FFFFFF"/>
                </a:solidFill>
                <a:latin typeface="Aileron Regular"/>
              </a:rPr>
              <a:t>Bilić</a:t>
            </a:r>
            <a:endParaRPr lang="hr-HR" sz="5200" dirty="0">
              <a:solidFill>
                <a:srgbClr val="FFFFFF"/>
              </a:solidFill>
              <a:latin typeface="Aileron Regular"/>
            </a:endParaRPr>
          </a:p>
          <a:p>
            <a:pPr algn="ctr">
              <a:lnSpc>
                <a:spcPts val="7279"/>
              </a:lnSpc>
            </a:pPr>
            <a:r>
              <a:rPr lang="hr-HR" sz="5200" dirty="0">
                <a:solidFill>
                  <a:srgbClr val="FFFFFF"/>
                </a:solidFill>
                <a:latin typeface="Aileron Regular"/>
              </a:rPr>
              <a:t>Petra </a:t>
            </a:r>
            <a:r>
              <a:rPr lang="hr-HR" sz="5200" dirty="0" err="1">
                <a:solidFill>
                  <a:srgbClr val="FFFFFF"/>
                </a:solidFill>
                <a:latin typeface="Aileron Regular"/>
              </a:rPr>
              <a:t>Zoranović</a:t>
            </a:r>
            <a:endParaRPr lang="en-US" sz="5200" dirty="0">
              <a:solidFill>
                <a:srgbClr val="FFFFFF"/>
              </a:solidFill>
              <a:latin typeface="Aileron Regular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Aileron Regular"/>
              </a:rPr>
              <a:t>Ivana </a:t>
            </a:r>
            <a:r>
              <a:rPr lang="en-US" sz="5199" dirty="0" err="1">
                <a:solidFill>
                  <a:srgbClr val="FFFFFF"/>
                </a:solidFill>
                <a:latin typeface="Aileron Regular"/>
              </a:rPr>
              <a:t>Gizdić</a:t>
            </a:r>
            <a:endParaRPr lang="en-US" sz="5199" dirty="0">
              <a:solidFill>
                <a:srgbClr val="FFFFFF"/>
              </a:solidFill>
              <a:latin typeface="Aileron Regular"/>
            </a:endParaRPr>
          </a:p>
          <a:p>
            <a:pPr algn="ctr">
              <a:lnSpc>
                <a:spcPts val="7280"/>
              </a:lnSpc>
            </a:pPr>
            <a:r>
              <a:rPr lang="en-US" sz="5199" dirty="0">
                <a:solidFill>
                  <a:srgbClr val="FFFFFF"/>
                </a:solidFill>
                <a:latin typeface="Aileron Regular"/>
              </a:rPr>
              <a:t>30. </a:t>
            </a:r>
            <a:r>
              <a:rPr lang="en-US" sz="5199" dirty="0" err="1">
                <a:solidFill>
                  <a:srgbClr val="FFFFFF"/>
                </a:solidFill>
                <a:latin typeface="Aileron Regular"/>
              </a:rPr>
              <a:t>studenog</a:t>
            </a:r>
            <a:r>
              <a:rPr lang="en-US" sz="5199" dirty="0">
                <a:solidFill>
                  <a:srgbClr val="FFFFFF"/>
                </a:solidFill>
                <a:latin typeface="Aileron Regular"/>
              </a:rPr>
              <a:t> 2021.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92500" y="10160000"/>
            <a:ext cx="2095500" cy="1270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16192500" cy="1270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4" name="TextBox 4"/>
          <p:cNvSpPr txBox="1"/>
          <p:nvPr/>
        </p:nvSpPr>
        <p:spPr>
          <a:xfrm>
            <a:off x="1439762" y="2714264"/>
            <a:ext cx="5209335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3300" spc="165">
                <a:solidFill>
                  <a:srgbClr val="3EC688"/>
                </a:solidFill>
                <a:latin typeface="Aileron Regular"/>
              </a:rPr>
              <a:t>Zeleni put </a:t>
            </a:r>
          </a:p>
          <a:p>
            <a:pPr>
              <a:lnSpc>
                <a:spcPts val="4050"/>
              </a:lnSpc>
            </a:pPr>
            <a:endParaRPr lang="en-US" sz="3300" spc="165">
              <a:solidFill>
                <a:srgbClr val="3EC688"/>
              </a:solidFill>
              <a:latin typeface="Aileron Regular"/>
            </a:endParaRPr>
          </a:p>
          <a:p>
            <a:pPr>
              <a:lnSpc>
                <a:spcPts val="4050"/>
              </a:lnSpc>
            </a:pPr>
            <a:r>
              <a:rPr lang="en-US" sz="2700" spc="135">
                <a:solidFill>
                  <a:srgbClr val="000000"/>
                </a:solidFill>
                <a:latin typeface="Aileron Regular"/>
              </a:rPr>
              <a:t>Rad objavljen u časopisu s pretplatom, a dopuštena verzija rada pohranjena u repozitorij (s odgodom) </a:t>
            </a:r>
          </a:p>
          <a:p>
            <a:pPr algn="ctr">
              <a:lnSpc>
                <a:spcPts val="4050"/>
              </a:lnSpc>
              <a:spcBef>
                <a:spcPct val="0"/>
              </a:spcBef>
            </a:pPr>
            <a:endParaRPr lang="en-US" sz="2700" spc="135">
              <a:solidFill>
                <a:srgbClr val="000000"/>
              </a:solidFill>
              <a:latin typeface="Aileron Regula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88604" y="5143500"/>
            <a:ext cx="2110792" cy="33095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66508" y="885825"/>
            <a:ext cx="11026638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  <a:spcBef>
                <a:spcPct val="0"/>
              </a:spcBef>
            </a:pPr>
            <a:r>
              <a:rPr lang="en-US" sz="4700" spc="235">
                <a:solidFill>
                  <a:srgbClr val="37C9EF"/>
                </a:solidFill>
                <a:latin typeface="Aileron Heavy"/>
              </a:rPr>
              <a:t>Vrste otvorenog pristupa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43290" y="2714264"/>
            <a:ext cx="531601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3300" spc="165">
                <a:solidFill>
                  <a:srgbClr val="F7CE4D"/>
                </a:solidFill>
                <a:latin typeface="Aileron Regular"/>
              </a:rPr>
              <a:t>Zlatni put</a:t>
            </a:r>
          </a:p>
          <a:p>
            <a:pPr algn="l">
              <a:lnSpc>
                <a:spcPts val="4050"/>
              </a:lnSpc>
              <a:spcBef>
                <a:spcPct val="0"/>
              </a:spcBef>
            </a:pPr>
            <a:endParaRPr lang="en-US" sz="3300" spc="165">
              <a:solidFill>
                <a:srgbClr val="F7CE4D"/>
              </a:solidFill>
              <a:latin typeface="Aileron Regular"/>
            </a:endParaRP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700" spc="135">
                <a:solidFill>
                  <a:srgbClr val="000000"/>
                </a:solidFill>
                <a:latin typeface="Aileron Regular"/>
              </a:rPr>
              <a:t>Plaćena objava rada (APC) u časopisu u otvorenom pristupu </a:t>
            </a:r>
          </a:p>
          <a:p>
            <a:pPr algn="ctr">
              <a:lnSpc>
                <a:spcPts val="4050"/>
              </a:lnSpc>
              <a:spcBef>
                <a:spcPct val="0"/>
              </a:spcBef>
            </a:pPr>
            <a:endParaRPr lang="en-US" sz="2700" spc="135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050"/>
              </a:lnSpc>
              <a:spcBef>
                <a:spcPct val="0"/>
              </a:spcBef>
            </a:pPr>
            <a:endParaRPr lang="en-US" sz="2700" spc="135">
              <a:solidFill>
                <a:srgbClr val="000000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2900" y="3512119"/>
            <a:ext cx="5728067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6" lvl="1" indent="-647703">
              <a:lnSpc>
                <a:spcPts val="6600"/>
              </a:lnSpc>
              <a:buFont typeface="Arial"/>
              <a:buChar char="•"/>
            </a:pPr>
            <a:r>
              <a:rPr lang="en-US" sz="6000" spc="-60">
                <a:solidFill>
                  <a:srgbClr val="407D94"/>
                </a:solidFill>
                <a:latin typeface="Aileron Heavy"/>
              </a:rPr>
              <a:t>Pohrana</a:t>
            </a:r>
          </a:p>
          <a:p>
            <a:pPr marL="1295406" lvl="1" indent="-647703">
              <a:lnSpc>
                <a:spcPts val="6600"/>
              </a:lnSpc>
              <a:buFont typeface="Arial"/>
              <a:buChar char="•"/>
            </a:pPr>
            <a:r>
              <a:rPr lang="en-US" sz="6000" spc="-60">
                <a:solidFill>
                  <a:srgbClr val="407D94"/>
                </a:solidFill>
                <a:latin typeface="Aileron Heavy"/>
              </a:rPr>
              <a:t>Upravljanje</a:t>
            </a:r>
          </a:p>
          <a:p>
            <a:pPr marL="1295406" lvl="1" indent="-647703">
              <a:lnSpc>
                <a:spcPts val="6600"/>
              </a:lnSpc>
              <a:buFont typeface="Arial"/>
              <a:buChar char="•"/>
            </a:pPr>
            <a:r>
              <a:rPr lang="en-US" sz="6000" spc="-60">
                <a:solidFill>
                  <a:srgbClr val="407D94"/>
                </a:solidFill>
                <a:latin typeface="Aileron Heavy"/>
              </a:rPr>
              <a:t>Pristup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385167" y="0"/>
            <a:ext cx="10367164" cy="7868918"/>
            <a:chOff x="0" y="0"/>
            <a:chExt cx="4286232" cy="3253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6232" cy="3253350"/>
            </a:xfrm>
            <a:custGeom>
              <a:avLst/>
              <a:gdLst/>
              <a:ahLst/>
              <a:cxnLst/>
              <a:rect l="l" t="t" r="r" b="b"/>
              <a:pathLst>
                <a:path w="4286232" h="3253350">
                  <a:moveTo>
                    <a:pt x="4161772" y="3253350"/>
                  </a:moveTo>
                  <a:lnTo>
                    <a:pt x="124460" y="3253350"/>
                  </a:lnTo>
                  <a:cubicBezTo>
                    <a:pt x="55880" y="3253350"/>
                    <a:pt x="0" y="3197470"/>
                    <a:pt x="0" y="312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61772" y="0"/>
                  </a:lnTo>
                  <a:cubicBezTo>
                    <a:pt x="4230352" y="0"/>
                    <a:pt x="4286232" y="55880"/>
                    <a:pt x="4286232" y="124460"/>
                  </a:cubicBezTo>
                  <a:lnTo>
                    <a:pt x="4286232" y="3128890"/>
                  </a:lnTo>
                  <a:cubicBezTo>
                    <a:pt x="4286232" y="3197470"/>
                    <a:pt x="4230352" y="3253350"/>
                    <a:pt x="4161772" y="32533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989296" y="1320382"/>
            <a:ext cx="11270004" cy="10017239"/>
            <a:chOff x="0" y="0"/>
            <a:chExt cx="4013236" cy="35671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13236" cy="3567128"/>
            </a:xfrm>
            <a:custGeom>
              <a:avLst/>
              <a:gdLst/>
              <a:ahLst/>
              <a:cxnLst/>
              <a:rect l="l" t="t" r="r" b="b"/>
              <a:pathLst>
                <a:path w="4013236" h="3567128">
                  <a:moveTo>
                    <a:pt x="3888776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88776" y="0"/>
                  </a:lnTo>
                  <a:cubicBezTo>
                    <a:pt x="3957356" y="0"/>
                    <a:pt x="4013236" y="55880"/>
                    <a:pt x="4013236" y="124460"/>
                  </a:cubicBezTo>
                  <a:lnTo>
                    <a:pt x="4013236" y="3442668"/>
                  </a:lnTo>
                  <a:cubicBezTo>
                    <a:pt x="4013236" y="3511248"/>
                    <a:pt x="3957356" y="3567128"/>
                    <a:pt x="3888776" y="3567128"/>
                  </a:cubicBezTo>
                  <a:close/>
                </a:path>
              </a:pathLst>
            </a:custGeom>
            <a:solidFill>
              <a:srgbClr val="407D9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362615" y="1881883"/>
            <a:ext cx="9975523" cy="945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ocjenski radovi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radovi objavljeni u časopisu ili zborniku 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poglavlja u knjizi i knjige 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likovna i audiovizualna građa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skup podataka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obrazovni sadržaj</a:t>
            </a:r>
          </a:p>
          <a:p>
            <a:pPr marL="1036320" lvl="1" indent="-518160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ileron Regular"/>
              </a:rPr>
              <a:t>ostala dokumentacija (izvještaji, elaborati, studije i sl.) </a:t>
            </a:r>
          </a:p>
          <a:p>
            <a:pPr algn="ctr">
              <a:lnSpc>
                <a:spcPts val="7215"/>
              </a:lnSpc>
            </a:pPr>
            <a:endParaRPr lang="en-US" sz="4800">
              <a:solidFill>
                <a:srgbClr val="FFFFFF"/>
              </a:solidFill>
              <a:latin typeface="Aileron Regular"/>
            </a:endParaRPr>
          </a:p>
          <a:p>
            <a:pPr algn="ctr">
              <a:lnSpc>
                <a:spcPts val="7215"/>
              </a:lnSpc>
            </a:pPr>
            <a:endParaRPr lang="en-US" sz="480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42267" y="135255"/>
            <a:ext cx="10367164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75C7FB"/>
                </a:solidFill>
                <a:latin typeface="Aileron Regular Bold"/>
              </a:rPr>
              <a:t>Digitalna građa: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717" y="1611846"/>
            <a:ext cx="4849550" cy="1124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263E81"/>
                </a:solidFill>
                <a:latin typeface="Aileron Heavy Bold"/>
              </a:rPr>
              <a:t>Repozitorij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777751" y="7748867"/>
            <a:ext cx="2510249" cy="2168840"/>
            <a:chOff x="0" y="0"/>
            <a:chExt cx="1923367" cy="11252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3367" cy="1125297"/>
            </a:xfrm>
            <a:custGeom>
              <a:avLst/>
              <a:gdLst/>
              <a:ahLst/>
              <a:cxnLst/>
              <a:rect l="l" t="t" r="r" b="b"/>
              <a:pathLst>
                <a:path w="1923367" h="1125297">
                  <a:moveTo>
                    <a:pt x="1798906" y="1125296"/>
                  </a:moveTo>
                  <a:lnTo>
                    <a:pt x="124460" y="1125296"/>
                  </a:lnTo>
                  <a:cubicBezTo>
                    <a:pt x="55880" y="1125296"/>
                    <a:pt x="0" y="1069416"/>
                    <a:pt x="0" y="1000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8907" y="0"/>
                  </a:lnTo>
                  <a:cubicBezTo>
                    <a:pt x="1867487" y="0"/>
                    <a:pt x="1923367" y="55880"/>
                    <a:pt x="1923367" y="124460"/>
                  </a:cubicBezTo>
                  <a:lnTo>
                    <a:pt x="1923367" y="1000836"/>
                  </a:lnTo>
                  <a:cubicBezTo>
                    <a:pt x="1923367" y="1069417"/>
                    <a:pt x="1867487" y="1125297"/>
                    <a:pt x="1798907" y="1125297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17688" y="523217"/>
            <a:ext cx="1978908" cy="18403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20235" y="7417916"/>
            <a:ext cx="1978908" cy="18403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46092" y="3283793"/>
            <a:ext cx="218527" cy="218527"/>
          </a:xfrm>
          <a:prstGeom prst="rect">
            <a:avLst/>
          </a:prstGeom>
        </p:spPr>
      </p:pic>
      <p:pic>
        <p:nvPicPr>
          <p:cNvPr id="8" name="Picture 8">
            <a:hlinkClick r:id="rId7"/>
          </p:cNvPr>
          <p:cNvPicPr>
            <a:picLocks noChangeAspect="1"/>
          </p:cNvPicPr>
          <p:nvPr/>
        </p:nvPicPr>
        <p:blipFill>
          <a:blip r:embed="rId8"/>
          <a:srcRect l="3868" t="10554" r="4451" b="5886"/>
          <a:stretch>
            <a:fillRect/>
          </a:stretch>
        </p:blipFill>
        <p:spPr>
          <a:xfrm>
            <a:off x="1878288" y="2329591"/>
            <a:ext cx="13739400" cy="7043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17688" y="4226775"/>
            <a:ext cx="160064" cy="1600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16246" y="7753413"/>
            <a:ext cx="2471754" cy="233580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10800000">
            <a:off x="17236437" y="9373452"/>
            <a:ext cx="720315" cy="720315"/>
            <a:chOff x="0" y="0"/>
            <a:chExt cx="960421" cy="96042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28700" y="538480"/>
            <a:ext cx="11640745" cy="103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-72">
                <a:solidFill>
                  <a:srgbClr val="75C7FB"/>
                </a:solidFill>
                <a:latin typeface="Aileron Heavy"/>
              </a:rPr>
              <a:t>Primjer dobre prakse: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5611" y="1723108"/>
            <a:ext cx="16703689" cy="1788771"/>
            <a:chOff x="0" y="0"/>
            <a:chExt cx="22271585" cy="2385028"/>
          </a:xfrm>
        </p:grpSpPr>
        <p:sp>
          <p:nvSpPr>
            <p:cNvPr id="4" name="TextBox 4"/>
            <p:cNvSpPr txBox="1"/>
            <p:nvPr/>
          </p:nvSpPr>
          <p:spPr>
            <a:xfrm>
              <a:off x="0" y="66675"/>
              <a:ext cx="22271585" cy="136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66"/>
                </a:lnSpc>
              </a:pPr>
              <a:r>
                <a:rPr lang="en-US" sz="7060" spc="-70">
                  <a:solidFill>
                    <a:srgbClr val="0048CD"/>
                  </a:solidFill>
                  <a:latin typeface="Aileron Heavy"/>
                </a:rPr>
                <a:t>Može li rad biti objavljen u repozitoriju?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94073"/>
              <a:ext cx="17839226" cy="590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8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92780" y="3648188"/>
            <a:ext cx="13429351" cy="185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</a:pPr>
            <a:r>
              <a:rPr lang="en-US" sz="4017">
                <a:solidFill>
                  <a:srgbClr val="0048CD"/>
                </a:solidFill>
                <a:latin typeface="Aileron Regular"/>
              </a:rPr>
              <a:t> Ovisi o politici izdavača o samoarhiviranju i stavljanju rada u otvoreni pristup. </a:t>
            </a:r>
          </a:p>
          <a:p>
            <a:pPr algn="ctr">
              <a:lnSpc>
                <a:spcPts val="3353"/>
              </a:lnSpc>
            </a:pPr>
            <a:endParaRPr lang="en-US" sz="4017">
              <a:solidFill>
                <a:srgbClr val="0048CD"/>
              </a:solidFill>
              <a:latin typeface="Aileron Regular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13344" y="6482589"/>
            <a:ext cx="3084089" cy="30840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50756" y="7534414"/>
            <a:ext cx="10522443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7200" u="sng" spc="-72" dirty="0">
                <a:solidFill>
                  <a:srgbClr val="0048CD"/>
                </a:solidFill>
                <a:latin typeface="Aileron Regular"/>
              </a:rPr>
              <a:t>Sherpa Romeo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72" b="1372"/>
          <a:stretch>
            <a:fillRect/>
          </a:stretch>
        </p:blipFill>
        <p:spPr>
          <a:xfrm>
            <a:off x="15445214" y="8952209"/>
            <a:ext cx="2313918" cy="8354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02900" y="1450429"/>
            <a:ext cx="10356400" cy="6637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Predrecenzijska verzija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                  eng. preprint / submitted version</a:t>
            </a:r>
          </a:p>
          <a:p>
            <a:pPr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 </a:t>
            </a:r>
          </a:p>
          <a:p>
            <a:pPr>
              <a:lnSpc>
                <a:spcPts val="4770"/>
              </a:lnSpc>
              <a:spcBef>
                <a:spcPct val="0"/>
              </a:spcBef>
            </a:pPr>
            <a:endParaRPr lang="en-US" sz="3180" spc="159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Verzija prihvaćena za objavljivanje                      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engl. postprint / accepted manuscript                    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endParaRPr lang="en-US" sz="3180" spc="159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770"/>
              </a:lnSpc>
              <a:spcBef>
                <a:spcPct val="0"/>
              </a:spcBef>
            </a:pPr>
            <a:endParaRPr lang="en-US" sz="3180" spc="159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Objavljena verzija 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                      engl. version of record – VoR /</a:t>
            </a:r>
          </a:p>
          <a:p>
            <a:pPr algn="ctr">
              <a:lnSpc>
                <a:spcPts val="4770"/>
              </a:lnSpc>
              <a:spcBef>
                <a:spcPct val="0"/>
              </a:spcBef>
            </a:pPr>
            <a:r>
              <a:rPr lang="en-US" sz="3180" spc="159">
                <a:solidFill>
                  <a:srgbClr val="000000"/>
                </a:solidFill>
                <a:latin typeface="Aileron Regular"/>
              </a:rPr>
              <a:t>published PDF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0000"/>
          </a:blip>
          <a:srcRect t="10546" b="13183"/>
          <a:stretch>
            <a:fillRect/>
          </a:stretch>
        </p:blipFill>
        <p:spPr>
          <a:xfrm>
            <a:off x="7319667" y="1028700"/>
            <a:ext cx="1824333" cy="19680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rcRect t="16561" r="8328" b="17596"/>
          <a:stretch>
            <a:fillRect/>
          </a:stretch>
        </p:blipFill>
        <p:spPr>
          <a:xfrm>
            <a:off x="15012793" y="3432193"/>
            <a:ext cx="2246507" cy="21638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60000"/>
          </a:blip>
          <a:srcRect l="15552" t="20526" r="11664" b="21894"/>
          <a:stretch>
            <a:fillRect/>
          </a:stretch>
        </p:blipFill>
        <p:spPr>
          <a:xfrm>
            <a:off x="7674759" y="5953563"/>
            <a:ext cx="2096461" cy="23562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007413"/>
            <a:ext cx="4002347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000" spc="200">
                <a:solidFill>
                  <a:srgbClr val="2C92D5"/>
                </a:solidFill>
                <a:latin typeface="Aileron Regular Bold"/>
              </a:rPr>
              <a:t>Verzije</a:t>
            </a:r>
          </a:p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000" spc="200">
                <a:solidFill>
                  <a:srgbClr val="2C92D5"/>
                </a:solidFill>
                <a:latin typeface="Aileron Regular Bold"/>
              </a:rPr>
              <a:t>radova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6899142" y="8898142"/>
            <a:ext cx="720315" cy="720315"/>
            <a:chOff x="0" y="0"/>
            <a:chExt cx="960421" cy="9604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6" name="Picture 6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23064" y="2694240"/>
            <a:ext cx="5715345" cy="62039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85163" y="3359894"/>
            <a:ext cx="4791147" cy="476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400" u="sng" dirty="0">
                <a:solidFill>
                  <a:srgbClr val="000000"/>
                </a:solidFill>
                <a:latin typeface="Aileron Regular"/>
                <a:hlinkClick r:id="rId10"/>
              </a:rPr>
              <a:t>Acta </a:t>
            </a:r>
            <a:r>
              <a:rPr lang="en-US" sz="5400" u="sng" dirty="0" err="1">
                <a:solidFill>
                  <a:srgbClr val="000000"/>
                </a:solidFill>
                <a:latin typeface="Aileron Regular"/>
                <a:hlinkClick r:id="rId10"/>
              </a:rPr>
              <a:t>Oeconomica</a:t>
            </a: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</p:txBody>
      </p:sp>
      <p:pic>
        <p:nvPicPr>
          <p:cNvPr id="8" name="Picture 8">
            <a:hlinkClick r:id="rId11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23685" y="2694240"/>
            <a:ext cx="5715345" cy="62039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t="19305" b="42607"/>
          <a:stretch>
            <a:fillRect/>
          </a:stretch>
        </p:blipFill>
        <p:spPr>
          <a:xfrm>
            <a:off x="3963969" y="6330059"/>
            <a:ext cx="3233536" cy="1791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b="55796"/>
          <a:stretch>
            <a:fillRect/>
          </a:stretch>
        </p:blipFill>
        <p:spPr>
          <a:xfrm>
            <a:off x="10878155" y="6279909"/>
            <a:ext cx="3206407" cy="18922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090993" y="3180404"/>
            <a:ext cx="4780730" cy="668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u="sng" dirty="0">
                <a:solidFill>
                  <a:srgbClr val="000000"/>
                </a:solidFill>
                <a:latin typeface="Aileron Regular"/>
                <a:hlinkClick r:id="rId14"/>
              </a:rPr>
              <a:t>Industrial Marketing Management</a:t>
            </a: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  <a:p>
            <a:pPr algn="ctr">
              <a:lnSpc>
                <a:spcPts val="7559"/>
              </a:lnSpc>
            </a:pPr>
            <a:endParaRPr lang="en-US" sz="5400" u="sng" dirty="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88071" y="595688"/>
            <a:ext cx="15271229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407D94"/>
                </a:solidFill>
                <a:latin typeface="Aileron Heavy"/>
              </a:rPr>
              <a:t>Politike izdavača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2679" y="1173510"/>
            <a:ext cx="5467466" cy="8229600"/>
            <a:chOff x="0" y="0"/>
            <a:chExt cx="3247482" cy="4888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47482" cy="4888092"/>
            </a:xfrm>
            <a:custGeom>
              <a:avLst/>
              <a:gdLst/>
              <a:ahLst/>
              <a:cxnLst/>
              <a:rect l="l" t="t" r="r" b="b"/>
              <a:pathLst>
                <a:path w="3247482" h="4888092">
                  <a:moveTo>
                    <a:pt x="3123022" y="4888092"/>
                  </a:moveTo>
                  <a:lnTo>
                    <a:pt x="124460" y="4888092"/>
                  </a:lnTo>
                  <a:cubicBezTo>
                    <a:pt x="55880" y="4888092"/>
                    <a:pt x="0" y="4832212"/>
                    <a:pt x="0" y="47636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23022" y="0"/>
                  </a:lnTo>
                  <a:cubicBezTo>
                    <a:pt x="3191602" y="0"/>
                    <a:pt x="3247482" y="55880"/>
                    <a:pt x="3247482" y="124460"/>
                  </a:cubicBezTo>
                  <a:lnTo>
                    <a:pt x="3247482" y="4763632"/>
                  </a:lnTo>
                  <a:cubicBezTo>
                    <a:pt x="3247482" y="4832212"/>
                    <a:pt x="3191602" y="4888092"/>
                    <a:pt x="3123022" y="4888092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703105" y="1718788"/>
            <a:ext cx="7291256" cy="1724719"/>
            <a:chOff x="0" y="0"/>
            <a:chExt cx="4393297" cy="10392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93297" cy="1039218"/>
            </a:xfrm>
            <a:custGeom>
              <a:avLst/>
              <a:gdLst/>
              <a:ahLst/>
              <a:cxnLst/>
              <a:rect l="l" t="t" r="r" b="b"/>
              <a:pathLst>
                <a:path w="4393297" h="1039218">
                  <a:moveTo>
                    <a:pt x="4268837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8837" y="0"/>
                  </a:lnTo>
                  <a:cubicBezTo>
                    <a:pt x="4337417" y="0"/>
                    <a:pt x="4393297" y="55880"/>
                    <a:pt x="4393297" y="124460"/>
                  </a:cubicBezTo>
                  <a:lnTo>
                    <a:pt x="4393297" y="914758"/>
                  </a:lnTo>
                  <a:cubicBezTo>
                    <a:pt x="4393297" y="983338"/>
                    <a:pt x="4337417" y="1039218"/>
                    <a:pt x="4268837" y="1039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48733" y="4281141"/>
            <a:ext cx="7645406" cy="1811713"/>
            <a:chOff x="0" y="0"/>
            <a:chExt cx="4385484" cy="10392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85484" cy="1039218"/>
            </a:xfrm>
            <a:custGeom>
              <a:avLst/>
              <a:gdLst/>
              <a:ahLst/>
              <a:cxnLst/>
              <a:rect l="l" t="t" r="r" b="b"/>
              <a:pathLst>
                <a:path w="4385484" h="1039218">
                  <a:moveTo>
                    <a:pt x="4261024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1024" y="0"/>
                  </a:lnTo>
                  <a:cubicBezTo>
                    <a:pt x="4329604" y="0"/>
                    <a:pt x="4385484" y="55880"/>
                    <a:pt x="4385484" y="124460"/>
                  </a:cubicBezTo>
                  <a:lnTo>
                    <a:pt x="4385484" y="914758"/>
                  </a:lnTo>
                  <a:cubicBezTo>
                    <a:pt x="4385484" y="983338"/>
                    <a:pt x="4329604" y="1039218"/>
                    <a:pt x="4261024" y="1039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837660" y="7173423"/>
            <a:ext cx="7278290" cy="1724719"/>
            <a:chOff x="0" y="0"/>
            <a:chExt cx="4385484" cy="1039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5484" cy="1039218"/>
            </a:xfrm>
            <a:custGeom>
              <a:avLst/>
              <a:gdLst/>
              <a:ahLst/>
              <a:cxnLst/>
              <a:rect l="l" t="t" r="r" b="b"/>
              <a:pathLst>
                <a:path w="4385484" h="1039218">
                  <a:moveTo>
                    <a:pt x="4261024" y="1039218"/>
                  </a:moveTo>
                  <a:lnTo>
                    <a:pt x="124460" y="1039218"/>
                  </a:lnTo>
                  <a:cubicBezTo>
                    <a:pt x="55880" y="1039218"/>
                    <a:pt x="0" y="983338"/>
                    <a:pt x="0" y="9147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61024" y="0"/>
                  </a:lnTo>
                  <a:cubicBezTo>
                    <a:pt x="4329604" y="0"/>
                    <a:pt x="4385484" y="55880"/>
                    <a:pt x="4385484" y="124460"/>
                  </a:cubicBezTo>
                  <a:lnTo>
                    <a:pt x="4385484" y="914758"/>
                  </a:lnTo>
                  <a:cubicBezTo>
                    <a:pt x="4385484" y="983338"/>
                    <a:pt x="4329604" y="1039218"/>
                    <a:pt x="4261024" y="1039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32764" y="4544243"/>
            <a:ext cx="1273811" cy="12738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42606" y="1834942"/>
            <a:ext cx="1492412" cy="1492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42606" y="7288808"/>
            <a:ext cx="1306340" cy="130634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3812141"/>
            <a:ext cx="6674405" cy="204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-72">
                <a:solidFill>
                  <a:srgbClr val="FFFFFF"/>
                </a:solidFill>
                <a:latin typeface="Aileron Heavy"/>
              </a:rPr>
              <a:t>Pohrana rada u repozitoriju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76379" y="9393454"/>
            <a:ext cx="4945890" cy="41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10158125" y="2018959"/>
            <a:ext cx="5196869" cy="1538848"/>
            <a:chOff x="0" y="0"/>
            <a:chExt cx="6929159" cy="205179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"/>
              <a:ext cx="6929159" cy="1370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60"/>
                </a:lnSpc>
                <a:spcBef>
                  <a:spcPct val="0"/>
                </a:spcBef>
              </a:pPr>
              <a:r>
                <a:rPr lang="en-US" sz="3200" spc="-32">
                  <a:solidFill>
                    <a:srgbClr val="0048CD"/>
                  </a:solidFill>
                  <a:latin typeface="Muli Bold Bold"/>
                </a:rPr>
                <a:t>Provjeriti uredničku politiku časopisa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10477"/>
              <a:ext cx="6929159" cy="541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0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008380" y="8016566"/>
            <a:ext cx="3626596" cy="41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9179134" y="7682263"/>
            <a:ext cx="5915479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48CD"/>
                </a:solidFill>
                <a:latin typeface="Muli Bold Bold"/>
              </a:rPr>
              <a:t> Učitati rad u repozitorijj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06575" y="4593745"/>
            <a:ext cx="5256804" cy="111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6"/>
              </a:lnSpc>
            </a:pPr>
            <a:r>
              <a:rPr lang="en-US" sz="3247">
                <a:solidFill>
                  <a:srgbClr val="0048CD"/>
                </a:solidFill>
                <a:latin typeface="Muli Bold Bold"/>
              </a:rPr>
              <a:t>Odabrati ispravnu verziju rada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82038" y="7905638"/>
            <a:ext cx="2123923" cy="19752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6768" y="567901"/>
            <a:ext cx="2123923" cy="197524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334126" y="829571"/>
            <a:ext cx="8925174" cy="8627858"/>
            <a:chOff x="0" y="0"/>
            <a:chExt cx="3690051" cy="35671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0051" cy="3567128"/>
            </a:xfrm>
            <a:custGeom>
              <a:avLst/>
              <a:gdLst/>
              <a:ahLst/>
              <a:cxnLst/>
              <a:rect l="l" t="t" r="r" b="b"/>
              <a:pathLst>
                <a:path w="3690051" h="3567128">
                  <a:moveTo>
                    <a:pt x="3565591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3442668"/>
                  </a:lnTo>
                  <a:cubicBezTo>
                    <a:pt x="3690051" y="3511248"/>
                    <a:pt x="3634171" y="3567128"/>
                    <a:pt x="3565591" y="3567128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334126" y="851013"/>
            <a:ext cx="8925174" cy="7182858"/>
            <a:chOff x="0" y="0"/>
            <a:chExt cx="3690051" cy="2969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0051" cy="2969703"/>
            </a:xfrm>
            <a:custGeom>
              <a:avLst/>
              <a:gdLst/>
              <a:ahLst/>
              <a:cxnLst/>
              <a:rect l="l" t="t" r="r" b="b"/>
              <a:pathLst>
                <a:path w="3690051" h="2969703">
                  <a:moveTo>
                    <a:pt x="3565591" y="2969703"/>
                  </a:moveTo>
                  <a:lnTo>
                    <a:pt x="124460" y="2969703"/>
                  </a:lnTo>
                  <a:cubicBezTo>
                    <a:pt x="55880" y="2969703"/>
                    <a:pt x="0" y="2913823"/>
                    <a:pt x="0" y="2845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5591" y="0"/>
                  </a:lnTo>
                  <a:cubicBezTo>
                    <a:pt x="3634171" y="0"/>
                    <a:pt x="3690051" y="55880"/>
                    <a:pt x="3690051" y="124460"/>
                  </a:cubicBezTo>
                  <a:lnTo>
                    <a:pt x="3690051" y="2845243"/>
                  </a:lnTo>
                  <a:cubicBezTo>
                    <a:pt x="3690051" y="2913823"/>
                    <a:pt x="3634171" y="2969703"/>
                    <a:pt x="3565591" y="29697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5977980" y="8385585"/>
            <a:ext cx="720315" cy="720315"/>
            <a:chOff x="0" y="0"/>
            <a:chExt cx="960421" cy="96042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11" name="Picture 11">
            <a:hlinkClick r:id="rId8"/>
          </p:cNvPr>
          <p:cNvPicPr>
            <a:picLocks noChangeAspect="1"/>
          </p:cNvPicPr>
          <p:nvPr/>
        </p:nvPicPr>
        <p:blipFill>
          <a:blip r:embed="rId9"/>
          <a:srcRect l="3170" t="33127" r="75545" b="9030"/>
          <a:stretch>
            <a:fillRect/>
          </a:stretch>
        </p:blipFill>
        <p:spPr>
          <a:xfrm>
            <a:off x="10291687" y="879588"/>
            <a:ext cx="4649394" cy="710756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72917" y="8503867"/>
            <a:ext cx="3724951" cy="45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40"/>
              </a:lnSpc>
              <a:spcBef>
                <a:spcPct val="0"/>
              </a:spcBef>
            </a:pPr>
            <a:r>
              <a:rPr lang="en-US" sz="2800" spc="-28">
                <a:solidFill>
                  <a:srgbClr val="0048CD"/>
                </a:solidFill>
                <a:latin typeface="Inknut Antiqua Medium Bold"/>
              </a:rPr>
              <a:t>Mogućnosti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1590" y="2245076"/>
            <a:ext cx="7562537" cy="5295324"/>
            <a:chOff x="0" y="0"/>
            <a:chExt cx="10083382" cy="706043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76200"/>
              <a:ext cx="10083382" cy="6071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75"/>
                </a:lnSpc>
              </a:pPr>
              <a:r>
                <a:rPr lang="en-US" sz="8068" spc="-80">
                  <a:solidFill>
                    <a:srgbClr val="FFFFFF"/>
                  </a:solidFill>
                  <a:latin typeface="Aileron Heavy"/>
                </a:rPr>
                <a:t>Repozitorij Ekonomskog fakulteta u Splitu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393912"/>
              <a:ext cx="10083382" cy="666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5977980" y="8311727"/>
            <a:ext cx="720315" cy="720315"/>
            <a:chOff x="0" y="0"/>
            <a:chExt cx="960421" cy="9604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28603" t="39471" r="11843" b="24080"/>
          <a:stretch>
            <a:fillRect/>
          </a:stretch>
        </p:blipFill>
        <p:spPr>
          <a:xfrm>
            <a:off x="1353203" y="2894764"/>
            <a:ext cx="15734986" cy="5416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27623" t="24688" r="6844" b="17632"/>
          <a:stretch>
            <a:fillRect/>
          </a:stretch>
        </p:blipFill>
        <p:spPr>
          <a:xfrm>
            <a:off x="2493743" y="2608249"/>
            <a:ext cx="12807635" cy="634094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08988" y="332319"/>
            <a:ext cx="10446775" cy="2022282"/>
            <a:chOff x="0" y="0"/>
            <a:chExt cx="13929034" cy="2696376"/>
          </a:xfrm>
        </p:grpSpPr>
        <p:sp>
          <p:nvSpPr>
            <p:cNvPr id="9" name="TextBox 9"/>
            <p:cNvSpPr txBox="1"/>
            <p:nvPr/>
          </p:nvSpPr>
          <p:spPr>
            <a:xfrm>
              <a:off x="0" y="57150"/>
              <a:ext cx="13929034" cy="140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20"/>
                </a:lnSpc>
              </a:pPr>
              <a:r>
                <a:rPr lang="en-US" sz="7200" spc="-72">
                  <a:solidFill>
                    <a:srgbClr val="407D94"/>
                  </a:solidFill>
                  <a:latin typeface="Aileron Regular Bold"/>
                </a:rPr>
                <a:t> Statistika?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97851"/>
              <a:ext cx="11156960" cy="89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  <a:spcBef>
                  <a:spcPct val="0"/>
                </a:spcBef>
              </a:pPr>
              <a:r>
                <a:rPr lang="en-US" sz="4000">
                  <a:solidFill>
                    <a:srgbClr val="000000"/>
                  </a:solidFill>
                  <a:latin typeface="Muli Regular"/>
                </a:rPr>
                <a:t>Veća vidljivost = veća citiranost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264176" y="9895313"/>
            <a:ext cx="10030429" cy="20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1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914" y="1874419"/>
            <a:ext cx="4452936" cy="7757657"/>
            <a:chOff x="0" y="0"/>
            <a:chExt cx="1913890" cy="3334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334272"/>
            </a:xfrm>
            <a:custGeom>
              <a:avLst/>
              <a:gdLst/>
              <a:ahLst/>
              <a:cxnLst/>
              <a:rect l="l" t="t" r="r" b="b"/>
              <a:pathLst>
                <a:path w="1913890" h="3334272">
                  <a:moveTo>
                    <a:pt x="1789430" y="3334272"/>
                  </a:moveTo>
                  <a:lnTo>
                    <a:pt x="124460" y="3334272"/>
                  </a:lnTo>
                  <a:cubicBezTo>
                    <a:pt x="55880" y="3334272"/>
                    <a:pt x="0" y="3278392"/>
                    <a:pt x="0" y="32098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3209812"/>
                  </a:lnTo>
                  <a:cubicBezTo>
                    <a:pt x="1913890" y="3278392"/>
                    <a:pt x="1858010" y="3334272"/>
                    <a:pt x="1789430" y="3334272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155252" y="1874419"/>
            <a:ext cx="13977497" cy="7757657"/>
            <a:chOff x="0" y="0"/>
            <a:chExt cx="5822734" cy="32316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22735" cy="3231679"/>
            </a:xfrm>
            <a:custGeom>
              <a:avLst/>
              <a:gdLst/>
              <a:ahLst/>
              <a:cxnLst/>
              <a:rect l="l" t="t" r="r" b="b"/>
              <a:pathLst>
                <a:path w="5822735" h="3231679">
                  <a:moveTo>
                    <a:pt x="5698274" y="3231678"/>
                  </a:moveTo>
                  <a:lnTo>
                    <a:pt x="124460" y="3231678"/>
                  </a:lnTo>
                  <a:cubicBezTo>
                    <a:pt x="55880" y="3231678"/>
                    <a:pt x="0" y="3175798"/>
                    <a:pt x="0" y="31072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98275" y="0"/>
                  </a:lnTo>
                  <a:cubicBezTo>
                    <a:pt x="5766855" y="0"/>
                    <a:pt x="5822735" y="55880"/>
                    <a:pt x="5822735" y="124460"/>
                  </a:cubicBezTo>
                  <a:lnTo>
                    <a:pt x="5822735" y="3107218"/>
                  </a:lnTo>
                  <a:cubicBezTo>
                    <a:pt x="5822735" y="3175798"/>
                    <a:pt x="5766855" y="3231679"/>
                    <a:pt x="5698275" y="32316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27480" y="2681198"/>
            <a:ext cx="12233039" cy="6051725"/>
            <a:chOff x="0" y="0"/>
            <a:chExt cx="16310719" cy="8068967"/>
          </a:xfrm>
        </p:grpSpPr>
        <p:sp>
          <p:nvSpPr>
            <p:cNvPr id="7" name="TextBox 7"/>
            <p:cNvSpPr txBox="1"/>
            <p:nvPr/>
          </p:nvSpPr>
          <p:spPr>
            <a:xfrm>
              <a:off x="0" y="3496418"/>
              <a:ext cx="16310719" cy="1943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Aileron Regular"/>
                </a:rPr>
                <a:t>"Autori ispunjavaju obvezu objave u otvorenom pristupu koju EC nalaže za sve H2020 projekte, kao i obvezu pohrane istraživačkih podataka za određena znanstvena područja"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742423"/>
              <a:ext cx="16310719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75C7FB"/>
                  </a:solidFill>
                  <a:latin typeface="Aileron Heavy"/>
                </a:rPr>
                <a:t>Horizon 2020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98351"/>
              <a:ext cx="16310719" cy="137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Aileron Regular"/>
                </a:rPr>
                <a:t>Google, Google Scholar </a:t>
              </a:r>
            </a:p>
            <a:p>
              <a:pPr>
                <a:lnSpc>
                  <a:spcPts val="4200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Aileron Regular"/>
                </a:rPr>
                <a:t>OpenDOAR</a:t>
              </a:r>
              <a:endParaRPr lang="en-US" sz="2999" dirty="0">
                <a:solidFill>
                  <a:srgbClr val="000000"/>
                </a:solidFill>
                <a:latin typeface="Aileron Regula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61950"/>
              <a:ext cx="16310719" cy="1173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560"/>
                </a:lnSpc>
              </a:pPr>
              <a:r>
                <a:rPr lang="en-US" sz="4000">
                  <a:solidFill>
                    <a:srgbClr val="75C7FB"/>
                  </a:solidFill>
                  <a:latin typeface="Aileron Heavy"/>
                </a:rPr>
                <a:t>Vidljivost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785844"/>
              <a:ext cx="16310719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Aileron Regular"/>
                </a:rPr>
                <a:t>"Na veću citiranost utječu: raniji pristup, odabir kvalitetnih članaka, pristranost pri odabiru, veći broj učitavanja samoarhiviranih članaka..."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845039"/>
              <a:ext cx="16310719" cy="800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75C7FB"/>
                  </a:solidFill>
                  <a:latin typeface="Aileron Heavy"/>
                </a:rPr>
                <a:t>Citiranost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6538985" y="8737187"/>
            <a:ext cx="720315" cy="720315"/>
            <a:chOff x="0" y="0"/>
            <a:chExt cx="960421" cy="96042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02108" y="577215"/>
            <a:ext cx="17683785" cy="81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Aileron Regular"/>
              </a:rPr>
              <a:t>Zašto objavljivati u REFST?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60000"/>
            <a:ext cx="2095500" cy="1270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3" name="AutoShape 3"/>
          <p:cNvSpPr/>
          <p:nvPr/>
        </p:nvSpPr>
        <p:spPr>
          <a:xfrm>
            <a:off x="3133468" y="0"/>
            <a:ext cx="16192500" cy="127000"/>
          </a:xfrm>
          <a:prstGeom prst="rect">
            <a:avLst/>
          </a:prstGeom>
          <a:solidFill>
            <a:srgbClr val="37C9E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17" r="617"/>
          <a:stretch>
            <a:fillRect/>
          </a:stretch>
        </p:blipFill>
        <p:spPr>
          <a:xfrm>
            <a:off x="2323587" y="0"/>
            <a:ext cx="135561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011" y="8139604"/>
            <a:ext cx="2114947" cy="1966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0937" y="1028700"/>
            <a:ext cx="2114947" cy="196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372" b="1372"/>
          <a:stretch>
            <a:fillRect/>
          </a:stretch>
        </p:blipFill>
        <p:spPr>
          <a:xfrm>
            <a:off x="409146" y="9258300"/>
            <a:ext cx="2313918" cy="835468"/>
          </a:xfrm>
          <a:prstGeom prst="rect">
            <a:avLst/>
          </a:prstGeom>
        </p:spPr>
      </p:pic>
      <p:pic>
        <p:nvPicPr>
          <p:cNvPr id="6" name="Picture 6">
            <a:hlinkClick r:id="rId6"/>
          </p:cNvPr>
          <p:cNvPicPr>
            <a:picLocks noChangeAspect="1"/>
          </p:cNvPicPr>
          <p:nvPr/>
        </p:nvPicPr>
        <p:blipFill>
          <a:blip r:embed="rId7"/>
          <a:srcRect l="25357" t="10646" r="26301" b="14209"/>
          <a:stretch>
            <a:fillRect/>
          </a:stretch>
        </p:blipFill>
        <p:spPr>
          <a:xfrm>
            <a:off x="1028700" y="771845"/>
            <a:ext cx="6915968" cy="6047128"/>
          </a:xfrm>
          <a:prstGeom prst="rect">
            <a:avLst/>
          </a:prstGeom>
        </p:spPr>
      </p:pic>
      <p:pic>
        <p:nvPicPr>
          <p:cNvPr id="7" name="Picture 7">
            <a:hlinkClick r:id="rId8"/>
          </p:cNvPr>
          <p:cNvPicPr>
            <a:picLocks noChangeAspect="1"/>
          </p:cNvPicPr>
          <p:nvPr/>
        </p:nvPicPr>
        <p:blipFill>
          <a:blip r:embed="rId9"/>
          <a:srcRect l="17406" t="41060" r="32674" b="18743"/>
          <a:stretch>
            <a:fillRect/>
          </a:stretch>
        </p:blipFill>
        <p:spPr>
          <a:xfrm>
            <a:off x="7452837" y="4483215"/>
            <a:ext cx="10313733" cy="46715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44353" y="7687614"/>
            <a:ext cx="2114947" cy="19669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10789149" y="2173002"/>
            <a:ext cx="7417275" cy="4800891"/>
            <a:chOff x="0" y="0"/>
            <a:chExt cx="1923367" cy="12449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3367" cy="1244915"/>
            </a:xfrm>
            <a:custGeom>
              <a:avLst/>
              <a:gdLst/>
              <a:ahLst/>
              <a:cxnLst/>
              <a:rect l="l" t="t" r="r" b="b"/>
              <a:pathLst>
                <a:path w="1923367" h="1244915">
                  <a:moveTo>
                    <a:pt x="1798906" y="1244915"/>
                  </a:moveTo>
                  <a:lnTo>
                    <a:pt x="124460" y="1244915"/>
                  </a:lnTo>
                  <a:cubicBezTo>
                    <a:pt x="55880" y="1244915"/>
                    <a:pt x="0" y="1189034"/>
                    <a:pt x="0" y="11204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98907" y="0"/>
                  </a:lnTo>
                  <a:cubicBezTo>
                    <a:pt x="1867487" y="0"/>
                    <a:pt x="1923367" y="55880"/>
                    <a:pt x="1923367" y="124460"/>
                  </a:cubicBezTo>
                  <a:lnTo>
                    <a:pt x="1923367" y="1120455"/>
                  </a:lnTo>
                  <a:cubicBezTo>
                    <a:pt x="1923367" y="1189035"/>
                    <a:pt x="1867487" y="1244915"/>
                    <a:pt x="1798907" y="1244915"/>
                  </a:cubicBezTo>
                  <a:close/>
                </a:path>
              </a:pathLst>
            </a:custGeom>
            <a:solidFill>
              <a:srgbClr val="75C7F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76325"/>
            <a:ext cx="6485085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-60">
                <a:solidFill>
                  <a:srgbClr val="0048CD"/>
                </a:solidFill>
                <a:latin typeface="Aileron Heavy"/>
              </a:rPr>
              <a:t>Sveučilišna knjižnica u Splitu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911653"/>
            <a:ext cx="8648700" cy="1681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Aileron Regular"/>
              </a:rPr>
              <a:t>ljpoljak@svkst.hr</a:t>
            </a:r>
            <a:r>
              <a:rPr lang="hr-HR" sz="3200" dirty="0">
                <a:solidFill>
                  <a:srgbClr val="000000"/>
                </a:solidFill>
                <a:latin typeface="Aileron Regular"/>
              </a:rPr>
              <a:t>, petra.zoranovic@svkst.hr, </a:t>
            </a:r>
            <a:r>
              <a:rPr lang="en-US" sz="3200" dirty="0">
                <a:solidFill>
                  <a:srgbClr val="000000"/>
                </a:solidFill>
                <a:latin typeface="Aileron Regular"/>
              </a:rPr>
              <a:t> otvorenaznanost@svkst.hr,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ileron Regular"/>
              </a:rPr>
              <a:t>bibliometrija@svkst.hr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30703" y="2157943"/>
            <a:ext cx="8073573" cy="68625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201827" y="9464661"/>
            <a:ext cx="1933385" cy="6766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4846578"/>
            <a:ext cx="6485085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-60">
                <a:solidFill>
                  <a:srgbClr val="0048CD"/>
                </a:solidFill>
                <a:latin typeface="Aileron Heavy"/>
              </a:rPr>
              <a:t>Knjižnica Ekonomskog fakulteta u Splitu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596505"/>
            <a:ext cx="6485085" cy="54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ileron Regular"/>
              </a:rPr>
              <a:t>igizdic@efst.hr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5405" y="620838"/>
            <a:ext cx="1181575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407D94"/>
                </a:solidFill>
                <a:latin typeface="Aileron Heavy"/>
              </a:rPr>
              <a:t>Literatura: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5405" y="2124785"/>
            <a:ext cx="16884567" cy="754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Hajjem, C., Harnad, S., &amp; Gingras, Y. (2006). Ten-year cross-disciplinary comparison of the growth of open access and how it increases research citation impact. arXiv preprint cs/0606079.</a:t>
            </a:r>
          </a:p>
          <a:p>
            <a:pPr>
              <a:lnSpc>
                <a:spcPts val="3716"/>
              </a:lnSpc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        https://arxiv.org/abs/cs/0606079</a:t>
            </a:r>
          </a:p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Wohlrabe , K.,  Birkmeier, D. (2014). Do open access articles in economics have a citation advantage?</a:t>
            </a:r>
          </a:p>
          <a:p>
            <a:pPr>
              <a:lnSpc>
                <a:spcPts val="3716"/>
              </a:lnSpc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        http://mpra.ub.uni-muenchen.de/56842/</a:t>
            </a:r>
          </a:p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Young, J.,  Manning Brandes, P: (2019). Green and gold open access citation and interdisciplinary advantage: A bibliometric study of two science journals.The Journal of Academic Librarianship 46(2)</a:t>
            </a:r>
          </a:p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Vicente-Saez, R., &amp; Martinez-Fuentes, C. (2018). Open Science now: A systematic literature review for an integrated definition. Journal of business research, 88, 428-436. https://doi.org/10.1016/j.jbusres.2017.12.043</a:t>
            </a:r>
          </a:p>
          <a:p>
            <a:pPr>
              <a:lnSpc>
                <a:spcPts val="3716"/>
              </a:lnSpc>
            </a:pPr>
            <a:r>
              <a:rPr lang="en-US" sz="2654" spc="-26">
                <a:solidFill>
                  <a:srgbClr val="100F0D"/>
                </a:solidFill>
                <a:latin typeface="Aileron Regular Bold"/>
              </a:rPr>
              <a:t>Legislativni okvir: </a:t>
            </a:r>
          </a:p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Hrvatska deklaracija o otvorenom pristupu, 2012. https://www.fer.unizg.hr/oa2012/deklaracija </a:t>
            </a:r>
          </a:p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>
                <a:solidFill>
                  <a:srgbClr val="100F0D"/>
                </a:solidFill>
                <a:latin typeface="Aileron Regular"/>
              </a:rPr>
              <a:t>Preporuka komisije (EU) 2018/790 оd 25. travnja 2018. o pristupu znanstvenim informacijama i njihovu čuvanju. </a:t>
            </a:r>
          </a:p>
          <a:p>
            <a:pPr marL="573112" lvl="1" indent="-286556">
              <a:lnSpc>
                <a:spcPts val="3716"/>
              </a:lnSpc>
              <a:buFont typeface="Arial"/>
              <a:buChar char="•"/>
            </a:pPr>
            <a:r>
              <a:rPr lang="en-US" sz="2654" spc="-26">
                <a:solidFill>
                  <a:srgbClr val="100F0D"/>
                </a:solidFill>
                <a:latin typeface="Aileron Regular"/>
              </a:rPr>
              <a:t> https://eur-lex.europa.eu/legal-content/HR/TXT/PDF/?uri=CELEX:32018H0790&amp;from=HR </a:t>
            </a:r>
          </a:p>
          <a:p>
            <a:pPr algn="l">
              <a:lnSpc>
                <a:spcPts val="3716"/>
              </a:lnSpc>
            </a:pPr>
            <a:endParaRPr lang="en-US" sz="2654" spc="-26">
              <a:solidFill>
                <a:srgbClr val="100F0D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591" y="1518264"/>
            <a:ext cx="15140355" cy="7250472"/>
            <a:chOff x="0" y="0"/>
            <a:chExt cx="20187139" cy="9667296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20187139" cy="1198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54"/>
                </a:lnSpc>
              </a:pPr>
              <a:r>
                <a:rPr lang="en-US" sz="5657" spc="169">
                  <a:solidFill>
                    <a:srgbClr val="37C9EF"/>
                  </a:solidFill>
                  <a:latin typeface="Aileron Heavy Bold"/>
                </a:rPr>
                <a:t>Otvorena znanost?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81567"/>
              <a:ext cx="20187139" cy="8285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8401" lvl="1" indent="-359201">
                <a:lnSpc>
                  <a:spcPts val="4991"/>
                </a:lnSpc>
                <a:buFont typeface="Arial"/>
                <a:buChar char="•"/>
              </a:pPr>
              <a:r>
                <a:rPr lang="en-US" sz="3327" spc="166">
                  <a:solidFill>
                    <a:srgbClr val="100F0D"/>
                  </a:solidFill>
                  <a:latin typeface="Aileron Regular"/>
                </a:rPr>
                <a:t>pomak od standardnih načina objavljivanja istraživačkih rezultata u znanstvenim publikacijama prema dijeljenju i korištenju dostupnog znanja u što ranijoj fazi istraživačkog procesa</a:t>
              </a:r>
            </a:p>
            <a:p>
              <a:pPr marL="718401" lvl="1" indent="-359201">
                <a:lnSpc>
                  <a:spcPts val="4991"/>
                </a:lnSpc>
                <a:buFont typeface="Arial"/>
                <a:buChar char="•"/>
              </a:pPr>
              <a:r>
                <a:rPr lang="en-US" sz="3327" spc="166">
                  <a:solidFill>
                    <a:srgbClr val="100F0D"/>
                  </a:solidFill>
                  <a:latin typeface="Aileron Regular"/>
                </a:rPr>
                <a:t>mijenja način provođenja znanstvenih istraživanja, pristupa i korištenja rezultata, a javljaju se novi načini znanstvene razmjene i suradnje</a:t>
              </a:r>
            </a:p>
            <a:p>
              <a:pPr marL="718401" lvl="1" indent="-359201">
                <a:lnSpc>
                  <a:spcPts val="4991"/>
                </a:lnSpc>
                <a:buFont typeface="Arial"/>
                <a:buChar char="•"/>
              </a:pPr>
              <a:r>
                <a:rPr lang="en-US" sz="3327" spc="166">
                  <a:solidFill>
                    <a:srgbClr val="100F0D"/>
                  </a:solidFill>
                  <a:latin typeface="Aileron Regular"/>
                </a:rPr>
                <a:t>otvara put za unaprjeđeno povezivanje interdisciplinarnih istraživanja, što je ključno za rješavanje složenih istraživačkih pitanja i društvenih izazova</a:t>
              </a:r>
            </a:p>
            <a:p>
              <a:pPr>
                <a:lnSpc>
                  <a:spcPts val="4819"/>
                </a:lnSpc>
              </a:pPr>
              <a:endParaRPr lang="en-US" sz="3327" spc="166">
                <a:solidFill>
                  <a:srgbClr val="100F0D"/>
                </a:solidFill>
                <a:latin typeface="Aileron Regular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06697" y="6615281"/>
            <a:ext cx="3158579" cy="28861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6712" y="2395945"/>
            <a:ext cx="15075097" cy="772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učinkovitost </a:t>
            </a:r>
          </a:p>
          <a:p>
            <a:pPr marL="1727384" lvl="2" indent="-575795">
              <a:lnSpc>
                <a:spcPts val="56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smanjuje se potreba za nepotrebnim umnožavanjem istraživanja </a:t>
            </a:r>
          </a:p>
          <a:p>
            <a:pPr marL="1727384" lvl="2" indent="-575795">
              <a:lnSpc>
                <a:spcPts val="56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više istraživanja na temelju istih podataka </a:t>
            </a:r>
          </a:p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pridonosi se poboljšanju kvalitete</a:t>
            </a:r>
          </a:p>
          <a:p>
            <a:pPr marL="1727384" lvl="2" indent="-575795">
              <a:lnSpc>
                <a:spcPts val="56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ponovljivost i validacija rezultata --&gt; pomaže u borbi protiv znanstvene prijevare</a:t>
            </a:r>
          </a:p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ubrzan znanstveni napredak</a:t>
            </a:r>
          </a:p>
          <a:p>
            <a:pPr marL="863692" lvl="1" indent="-431846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Aileron Regular"/>
              </a:rPr>
              <a:t>pogoduje gospodarskom rastu i inovacijama</a:t>
            </a:r>
          </a:p>
          <a:p>
            <a:pPr>
              <a:lnSpc>
                <a:spcPts val="5460"/>
              </a:lnSpc>
            </a:pPr>
            <a:endParaRPr lang="en-US" sz="4000">
              <a:solidFill>
                <a:srgbClr val="000000"/>
              </a:solidFill>
              <a:latin typeface="Aileron Regular"/>
            </a:endParaRPr>
          </a:p>
          <a:p>
            <a:pPr>
              <a:lnSpc>
                <a:spcPts val="5119"/>
              </a:lnSpc>
            </a:pPr>
            <a:endParaRPr lang="en-US" sz="4000">
              <a:solidFill>
                <a:srgbClr val="000000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26712" y="904875"/>
            <a:ext cx="6987506" cy="108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62"/>
              </a:lnSpc>
            </a:pPr>
            <a:r>
              <a:rPr lang="en-US" sz="6330">
                <a:solidFill>
                  <a:srgbClr val="37C9EF"/>
                </a:solidFill>
                <a:latin typeface="Aileron Heavy"/>
              </a:rPr>
              <a:t>Zašto?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6105" y="1138903"/>
            <a:ext cx="13845761" cy="6781956"/>
            <a:chOff x="0" y="0"/>
            <a:chExt cx="18461014" cy="9042608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18461014" cy="1092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67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15189"/>
              <a:ext cx="18461014" cy="7827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6"/>
                </a:lnSpc>
              </a:pPr>
              <a:r>
                <a:rPr lang="en-US" sz="4004" spc="200">
                  <a:solidFill>
                    <a:srgbClr val="333333"/>
                  </a:solidFill>
                  <a:latin typeface="Aileron Regular"/>
                </a:rPr>
                <a:t>„</a:t>
              </a:r>
              <a:r>
                <a:rPr lang="en-US" sz="4004" spc="200">
                  <a:solidFill>
                    <a:srgbClr val="37C9EF"/>
                  </a:solidFill>
                  <a:latin typeface="Aileron Regular Bold"/>
                </a:rPr>
                <a:t>Otvoreni pristup</a:t>
              </a:r>
              <a:r>
                <a:rPr lang="en-US" sz="4004" spc="200">
                  <a:solidFill>
                    <a:srgbClr val="333333"/>
                  </a:solidFill>
                  <a:latin typeface="Aileron Regular"/>
                </a:rPr>
                <a:t> </a:t>
              </a:r>
              <a:r>
                <a:rPr lang="en-US" sz="4004" spc="200">
                  <a:solidFill>
                    <a:srgbClr val="000000"/>
                  </a:solidFill>
                  <a:latin typeface="Aileron Regular"/>
                </a:rPr>
                <a:t>je slobodan, besplatan i neometan mrežni pristup digitalnim znanstvenim informacijama koji omogućava čitanje, pohranjivanje, distribuciju, pretraživanje, dohvaćanje, indeskiranje i/ili drugo zakonito korištenje”</a:t>
              </a:r>
            </a:p>
            <a:p>
              <a:pPr>
                <a:lnSpc>
                  <a:spcPts val="5556"/>
                </a:lnSpc>
              </a:pPr>
              <a:endParaRPr lang="en-US" sz="4004" spc="20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5556"/>
                </a:lnSpc>
              </a:pPr>
              <a:r>
                <a:rPr lang="en-US" sz="1709" spc="85">
                  <a:solidFill>
                    <a:srgbClr val="000000"/>
                  </a:solidFill>
                  <a:latin typeface="Arimo Italics"/>
                </a:rPr>
                <a:t>Hrvatska deklaracija o otvorenom pristupu, 2012. </a:t>
              </a:r>
            </a:p>
            <a:p>
              <a:pPr>
                <a:lnSpc>
                  <a:spcPts val="5556"/>
                </a:lnSpc>
              </a:pPr>
              <a:endParaRPr lang="en-US" sz="1709" spc="85">
                <a:solidFill>
                  <a:srgbClr val="000000"/>
                </a:solidFill>
                <a:latin typeface="Arimo Itali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11205" y="6227395"/>
            <a:ext cx="1654326" cy="2593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režni medijski sadržaji 2" title="Open Access Explained!">
            <a:hlinkClick r:id="" action="ppaction://media"/>
            <a:extLst>
              <a:ext uri="{FF2B5EF4-FFF2-40B4-BE49-F238E27FC236}">
                <a16:creationId xmlns:a16="http://schemas.microsoft.com/office/drawing/2014/main" id="{E1B51BE0-54BC-473A-93A8-DB18953D4D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2932" y="1480066"/>
            <a:ext cx="13682133" cy="76962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02BDE23-9A80-43FA-BF08-482D36B1604D}"/>
              </a:ext>
            </a:extLst>
          </p:cNvPr>
          <p:cNvSpPr/>
          <p:nvPr/>
        </p:nvSpPr>
        <p:spPr>
          <a:xfrm>
            <a:off x="9906000" y="9486900"/>
            <a:ext cx="6270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Izvor: </a:t>
            </a:r>
            <a:r>
              <a:rPr lang="hr-HR" dirty="0">
                <a:hlinkClick r:id="rId4"/>
              </a:rPr>
              <a:t>https://www.youtube.com/watch?v=L5rVH1KGBCY&amp;t=105s</a:t>
            </a:r>
            <a:endParaRPr lang="hr-H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36805" y="6785265"/>
            <a:ext cx="2587493" cy="25874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6450" y="1453186"/>
            <a:ext cx="12750947" cy="7919572"/>
            <a:chOff x="0" y="0"/>
            <a:chExt cx="17001263" cy="10559430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17001263" cy="1010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40"/>
                </a:lnSpc>
              </a:pPr>
              <a:r>
                <a:rPr lang="en-US" sz="4723" spc="141">
                  <a:solidFill>
                    <a:srgbClr val="37C9EF"/>
                  </a:solidFill>
                  <a:latin typeface="Aileron Heavy"/>
                </a:rPr>
                <a:t>Cilj politika otvorenog pristupa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28360"/>
              <a:ext cx="17001263" cy="9431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17"/>
                </a:lnSpc>
              </a:pPr>
              <a:r>
                <a:rPr lang="en-US" sz="3411" spc="170">
                  <a:solidFill>
                    <a:srgbClr val="000000"/>
                  </a:solidFill>
                  <a:latin typeface="Aileron Regular"/>
                </a:rPr>
                <a:t>"istraživačima i široj javnosti pružiti besplatan pristup stručno recenziranim znanstvenim publikacijama, istraživačkim podacima i drugim rezultatima istraživanja na otvoren i nediskriminirajući način, i to što je ranije moguće u postupku njihova širenja, te omogućiti uporabu i ponovnu uporabu rezultata znanstvenih istraživanja." </a:t>
              </a:r>
            </a:p>
            <a:p>
              <a:pPr>
                <a:lnSpc>
                  <a:spcPts val="5117"/>
                </a:lnSpc>
              </a:pPr>
              <a:endParaRPr lang="en-US" sz="3411" spc="170">
                <a:solidFill>
                  <a:srgbClr val="000000"/>
                </a:solidFill>
                <a:latin typeface="Aileron Regular"/>
              </a:endParaRPr>
            </a:p>
            <a:p>
              <a:pPr>
                <a:lnSpc>
                  <a:spcPts val="5117"/>
                </a:lnSpc>
              </a:pPr>
              <a:r>
                <a:rPr lang="en-US" sz="3411" spc="170">
                  <a:solidFill>
                    <a:srgbClr val="000000"/>
                  </a:solidFill>
                  <a:latin typeface="Aileron Regular"/>
                </a:rPr>
                <a:t> </a:t>
              </a:r>
            </a:p>
            <a:p>
              <a:pPr>
                <a:lnSpc>
                  <a:spcPts val="5117"/>
                </a:lnSpc>
              </a:pPr>
              <a:r>
                <a:rPr lang="en-US" sz="3411" spc="170">
                  <a:solidFill>
                    <a:srgbClr val="000000"/>
                  </a:solidFill>
                  <a:latin typeface="Aileron Regular Italics"/>
                </a:rPr>
                <a:t>PREPORUKA KOMISIJE (EU) 2018/790 оd 25. travnja 2018. o pristupu znanstvenim informacijama i njihovu čuvanju</a:t>
              </a:r>
            </a:p>
            <a:p>
              <a:pPr>
                <a:lnSpc>
                  <a:spcPts val="5117"/>
                </a:lnSpc>
              </a:pPr>
              <a:endParaRPr lang="en-US" sz="3411" spc="170">
                <a:solidFill>
                  <a:srgbClr val="000000"/>
                </a:solidFill>
                <a:latin typeface="Aileron Regular Itali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6643153" y="6938312"/>
            <a:ext cx="3054598" cy="41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48CD"/>
                </a:solidFill>
                <a:latin typeface="Space Mono"/>
              </a:rPr>
              <a:t>PITCH DECK V 1.0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000833" y="802967"/>
            <a:ext cx="11686761" cy="8654462"/>
            <a:chOff x="0" y="0"/>
            <a:chExt cx="4831810" cy="3578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1810" cy="3578128"/>
            </a:xfrm>
            <a:custGeom>
              <a:avLst/>
              <a:gdLst/>
              <a:ahLst/>
              <a:cxnLst/>
              <a:rect l="l" t="t" r="r" b="b"/>
              <a:pathLst>
                <a:path w="4831810" h="3578128">
                  <a:moveTo>
                    <a:pt x="4707350" y="3578127"/>
                  </a:moveTo>
                  <a:lnTo>
                    <a:pt x="124460" y="3578127"/>
                  </a:lnTo>
                  <a:cubicBezTo>
                    <a:pt x="55880" y="3578127"/>
                    <a:pt x="0" y="3522247"/>
                    <a:pt x="0" y="3453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07350" y="0"/>
                  </a:lnTo>
                  <a:cubicBezTo>
                    <a:pt x="4775930" y="0"/>
                    <a:pt x="4831810" y="55880"/>
                    <a:pt x="4831810" y="124460"/>
                  </a:cubicBezTo>
                  <a:lnTo>
                    <a:pt x="4831810" y="3453667"/>
                  </a:lnTo>
                  <a:cubicBezTo>
                    <a:pt x="4831810" y="3522248"/>
                    <a:pt x="4775930" y="3578128"/>
                    <a:pt x="4707350" y="3578128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65013" y="829571"/>
            <a:ext cx="11173074" cy="8627858"/>
            <a:chOff x="0" y="0"/>
            <a:chExt cx="4619430" cy="35671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19430" cy="3567128"/>
            </a:xfrm>
            <a:custGeom>
              <a:avLst/>
              <a:gdLst/>
              <a:ahLst/>
              <a:cxnLst/>
              <a:rect l="l" t="t" r="r" b="b"/>
              <a:pathLst>
                <a:path w="4619430" h="3567128">
                  <a:moveTo>
                    <a:pt x="4494970" y="3567128"/>
                  </a:moveTo>
                  <a:lnTo>
                    <a:pt x="124460" y="3567128"/>
                  </a:lnTo>
                  <a:cubicBezTo>
                    <a:pt x="55880" y="3567128"/>
                    <a:pt x="0" y="3511248"/>
                    <a:pt x="0" y="34426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94970" y="0"/>
                  </a:lnTo>
                  <a:cubicBezTo>
                    <a:pt x="4563550" y="0"/>
                    <a:pt x="4619430" y="55880"/>
                    <a:pt x="4619430" y="124460"/>
                  </a:cubicBezTo>
                  <a:lnTo>
                    <a:pt x="4619430" y="3442668"/>
                  </a:lnTo>
                  <a:cubicBezTo>
                    <a:pt x="4619430" y="3511248"/>
                    <a:pt x="4563550" y="3567128"/>
                    <a:pt x="4494970" y="356712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26018" y="1119735"/>
            <a:ext cx="9573124" cy="8040684"/>
            <a:chOff x="0" y="0"/>
            <a:chExt cx="12764166" cy="10720912"/>
          </a:xfrm>
        </p:grpSpPr>
        <p:sp>
          <p:nvSpPr>
            <p:cNvPr id="8" name="TextBox 8"/>
            <p:cNvSpPr txBox="1"/>
            <p:nvPr/>
          </p:nvSpPr>
          <p:spPr>
            <a:xfrm>
              <a:off x="0" y="922583"/>
              <a:ext cx="12764166" cy="1371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5"/>
                </a:lnSpc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veća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vidljivost 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= veća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citiranost</a:t>
              </a:r>
            </a:p>
            <a:p>
              <a:pPr>
                <a:lnSpc>
                  <a:spcPts val="4175"/>
                </a:lnSpc>
                <a:spcBef>
                  <a:spcPct val="0"/>
                </a:spcBef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ubrzanje cjelokupnog znanstvenog ciklusa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764166" cy="852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8"/>
                </a:lnSpc>
                <a:spcBef>
                  <a:spcPct val="0"/>
                </a:spcBef>
              </a:pPr>
              <a:r>
                <a:rPr lang="en-US" sz="3834">
                  <a:solidFill>
                    <a:srgbClr val="75C7FB"/>
                  </a:solidFill>
                  <a:latin typeface="Aileron Heavy"/>
                </a:rPr>
                <a:t>Autor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730711"/>
              <a:ext cx="12764166" cy="2776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5"/>
                </a:lnSpc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okuplja znanstveni, obrazovni i stručni rad na jednom mjestu i predstavlja ga akademskoj zajednici, financijerima i javnosti</a:t>
              </a:r>
            </a:p>
            <a:p>
              <a:pPr>
                <a:lnSpc>
                  <a:spcPts val="4175"/>
                </a:lnSpc>
                <a:spcBef>
                  <a:spcPct val="0"/>
                </a:spcBef>
              </a:pP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vidljivost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,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kvaliteta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,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umrežavanje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,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pozicioniranje</a:t>
              </a: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31928"/>
              <a:ext cx="12764166" cy="852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8"/>
                </a:lnSpc>
                <a:spcBef>
                  <a:spcPct val="0"/>
                </a:spcBef>
              </a:pPr>
              <a:r>
                <a:rPr lang="en-US" sz="3834">
                  <a:solidFill>
                    <a:srgbClr val="75C7FB"/>
                  </a:solidFill>
                  <a:latin typeface="Aileron Heavy"/>
                </a:rPr>
                <a:t>Ustanova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944305"/>
              <a:ext cx="12764166" cy="2776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75"/>
                </a:lnSpc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upoznavanje i razumijevanje znanstvene zajednice - 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popularizacija znanosti</a:t>
              </a:r>
            </a:p>
            <a:p>
              <a:pPr>
                <a:lnSpc>
                  <a:spcPts val="4175"/>
                </a:lnSpc>
                <a:spcBef>
                  <a:spcPct val="0"/>
                </a:spcBef>
              </a:pPr>
              <a:r>
                <a:rPr lang="en-US" sz="2982">
                  <a:solidFill>
                    <a:srgbClr val="000000"/>
                  </a:solidFill>
                  <a:latin typeface="Aileron Regular"/>
                </a:rPr>
                <a:t>brži protok znanja između znanstvene zajednice i industrije -</a:t>
              </a:r>
              <a:r>
                <a:rPr lang="en-US" sz="2982">
                  <a:solidFill>
                    <a:srgbClr val="75C7FB"/>
                  </a:solidFill>
                  <a:latin typeface="Aileron Regular"/>
                </a:rPr>
                <a:t> gospodarski razvoj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945522"/>
              <a:ext cx="12764166" cy="852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68"/>
                </a:lnSpc>
                <a:spcBef>
                  <a:spcPct val="0"/>
                </a:spcBef>
              </a:pPr>
              <a:r>
                <a:rPr lang="en-US" sz="3834">
                  <a:solidFill>
                    <a:srgbClr val="75C7FB"/>
                  </a:solidFill>
                  <a:latin typeface="Aileron Heavy"/>
                </a:rPr>
                <a:t>Zajednica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6538985" y="8537985"/>
            <a:ext cx="720315" cy="720315"/>
            <a:chOff x="0" y="0"/>
            <a:chExt cx="960421" cy="96042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60421" cy="96042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4750" y="234750"/>
              <a:ext cx="490920" cy="49092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1028700" y="3611942"/>
            <a:ext cx="5736313" cy="103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-72">
                <a:solidFill>
                  <a:srgbClr val="E9E9E9"/>
                </a:solidFill>
                <a:latin typeface="Aileron Heavy"/>
              </a:rPr>
              <a:t>Zašto?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036662"/>
            <a:ext cx="3954643" cy="34207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7738" y="2490595"/>
            <a:ext cx="16311563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947738" y="5355919"/>
            <a:ext cx="1631156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947738" y="9069470"/>
            <a:ext cx="1631156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971550" y="7080745"/>
            <a:ext cx="1628775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-2322650" y="5799083"/>
            <a:ext cx="658840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3922237" y="5780033"/>
            <a:ext cx="662650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7257" y="295445"/>
            <a:ext cx="2388350" cy="208085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0000">
            <a:off x="3459535" y="6250304"/>
            <a:ext cx="5685958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277257" y="5728016"/>
            <a:ext cx="4880094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Wohlrabe, Birkmeier, 2014.**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82334" y="3936566"/>
            <a:ext cx="8969759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Citiranost članaka u otvorenom pristupu porasla je između 36 % i 172 %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6196" y="7630615"/>
            <a:ext cx="10022036" cy="168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Članci u otvorenom pristupu su više citirani, prednost samoarhiviranju (33 %, 106%)</a:t>
            </a:r>
          </a:p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_____________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27899" y="885825"/>
            <a:ext cx="7901607" cy="128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E4E8EA"/>
                </a:solidFill>
                <a:latin typeface="Aileron Heavy"/>
              </a:rPr>
              <a:t>Iz literature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81075" y="3397800"/>
            <a:ext cx="16278225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2562081"/>
            <a:ext cx="16230600" cy="68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ileron Regular"/>
              </a:rPr>
              <a:t>Citatna prednost članaka: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9202" y="7630615"/>
            <a:ext cx="4772810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999" spc="-39">
                <a:solidFill>
                  <a:srgbClr val="000000"/>
                </a:solidFill>
                <a:latin typeface="Aileron Regular"/>
              </a:rPr>
              <a:t>Young, Manning Brandes , 2019.***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7738" y="9210675"/>
            <a:ext cx="16311563" cy="722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8"/>
              </a:lnSpc>
            </a:pPr>
            <a:r>
              <a:rPr lang="en-US" sz="2091">
                <a:solidFill>
                  <a:srgbClr val="000000"/>
                </a:solidFill>
                <a:latin typeface="Aileron Regular"/>
              </a:rPr>
              <a:t>* biologija, psihologija, sociologija, zdravlje, političke znanosti, ekonomija, edukacija, pravo, menadžment</a:t>
            </a:r>
          </a:p>
          <a:p>
            <a:pPr>
              <a:lnSpc>
                <a:spcPts val="2789"/>
              </a:lnSpc>
            </a:pPr>
            <a:r>
              <a:rPr lang="en-US" sz="1992">
                <a:solidFill>
                  <a:srgbClr val="000000"/>
                </a:solidFill>
                <a:latin typeface="Aileron Regular"/>
              </a:rPr>
              <a:t> ** ekonomija,   ***društvene i prirodne znanosti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69885" y="5718490"/>
            <a:ext cx="10394657" cy="1139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Članci u otvorenom pristupu u WoS-u citirani oko 30% više, a na Google Scholaru 60%.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9200" y="3936566"/>
            <a:ext cx="5226189" cy="112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Hajjem,Harnad ,</a:t>
            </a:r>
          </a:p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spc="-40">
                <a:solidFill>
                  <a:srgbClr val="000000"/>
                </a:solidFill>
                <a:latin typeface="Aileron Regular"/>
              </a:rPr>
              <a:t>Gingras, 2005.*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1069</Words>
  <Application>Microsoft Office PowerPoint</Application>
  <PresentationFormat>Prilagođeno</PresentationFormat>
  <Paragraphs>131</Paragraphs>
  <Slides>22</Slides>
  <Notes>3</Notes>
  <HiddenSlides>0</HiddenSlides>
  <MMClips>1</MMClips>
  <ScaleCrop>false</ScaleCrop>
  <HeadingPairs>
    <vt:vector size="6" baseType="variant">
      <vt:variant>
        <vt:lpstr>Korišteni fontovi</vt:lpstr>
      </vt:variant>
      <vt:variant>
        <vt:i4>12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35" baseType="lpstr">
      <vt:lpstr>Calibri</vt:lpstr>
      <vt:lpstr>Muli Regular</vt:lpstr>
      <vt:lpstr>Space Mono</vt:lpstr>
      <vt:lpstr>Aileron Regular Italics</vt:lpstr>
      <vt:lpstr>Arial</vt:lpstr>
      <vt:lpstr>Aileron Regular</vt:lpstr>
      <vt:lpstr>Aileron Heavy</vt:lpstr>
      <vt:lpstr>Aileron Heavy Bold</vt:lpstr>
      <vt:lpstr>Muli Bold Bold</vt:lpstr>
      <vt:lpstr>Aileron Regular Bold</vt:lpstr>
      <vt:lpstr>Inknut Antiqua Medium Bold</vt:lpstr>
      <vt:lpstr>Arimo Italics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OA_EFST</dc:title>
  <dc:creator>Maticna</dc:creator>
  <cp:lastModifiedBy>Ljiljana Poljak</cp:lastModifiedBy>
  <cp:revision>6</cp:revision>
  <dcterms:created xsi:type="dcterms:W3CDTF">2006-08-16T00:00:00Z</dcterms:created>
  <dcterms:modified xsi:type="dcterms:W3CDTF">2021-11-30T08:45:02Z</dcterms:modified>
  <dc:identifier>DAEwuNzhkhs</dc:identifier>
</cp:coreProperties>
</file>